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29" r:id="rId3"/>
    <p:sldId id="261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6" r:id="rId26"/>
    <p:sldId id="315" r:id="rId27"/>
    <p:sldId id="320" r:id="rId28"/>
    <p:sldId id="321" r:id="rId29"/>
    <p:sldId id="322" r:id="rId30"/>
    <p:sldId id="323" r:id="rId31"/>
    <p:sldId id="317" r:id="rId32"/>
    <p:sldId id="324" r:id="rId33"/>
    <p:sldId id="325" r:id="rId34"/>
    <p:sldId id="319" r:id="rId35"/>
    <p:sldId id="299" r:id="rId36"/>
    <p:sldId id="332" r:id="rId37"/>
    <p:sldId id="333" r:id="rId38"/>
    <p:sldId id="318" r:id="rId39"/>
    <p:sldId id="330" r:id="rId40"/>
    <p:sldId id="326" r:id="rId41"/>
    <p:sldId id="300" r:id="rId42"/>
    <p:sldId id="301" r:id="rId43"/>
    <p:sldId id="296" r:id="rId44"/>
    <p:sldId id="297" r:id="rId45"/>
    <p:sldId id="327" r:id="rId46"/>
    <p:sldId id="328" r:id="rId4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4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834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7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8649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24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81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70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5398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078" y="326316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3519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2093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53591"/>
            <a:ext cx="5486400" cy="31739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0719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20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13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511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90944"/>
            <a:ext cx="8229600" cy="4235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97654"/>
          </a:xfrm>
          <a:prstGeom prst="rect">
            <a:avLst/>
          </a:prstGeom>
          <a:solidFill>
            <a:srgbClr val="2C6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6177533"/>
            <a:ext cx="2819400" cy="60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56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Franklin Gothic Medium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2C6983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2C698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2C698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2C698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2C698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mp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mp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mp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mp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mp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mp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"/>
            <a:ext cx="9144000" cy="55043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" y="2070847"/>
            <a:ext cx="89243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/>
              <a:t>Strategic Plan Document Formatting </a:t>
            </a:r>
            <a:endParaRPr lang="en-US" sz="3600" dirty="0" smtClean="0"/>
          </a:p>
          <a:p>
            <a:pPr algn="r"/>
            <a:r>
              <a:rPr lang="en-US" sz="2400" dirty="0" smtClean="0">
                <a:solidFill>
                  <a:prstClr val="black"/>
                </a:solidFill>
                <a:latin typeface="Franklin Gothic Medium"/>
              </a:rPr>
              <a:t>H401</a:t>
            </a:r>
            <a:r>
              <a:rPr lang="en-US" sz="2400" dirty="0" smtClean="0">
                <a:solidFill>
                  <a:prstClr val="black"/>
                </a:solidFill>
                <a:latin typeface="Franklin Gothic Medium"/>
              </a:rPr>
              <a:t>: Strategic Planning in Healthcare </a:t>
            </a:r>
            <a:r>
              <a:rPr lang="en-US" sz="2400" dirty="0" smtClean="0">
                <a:solidFill>
                  <a:prstClr val="black"/>
                </a:solidFill>
                <a:latin typeface="Franklin Gothic Medium"/>
              </a:rPr>
              <a:t>Organizations</a:t>
            </a:r>
          </a:p>
          <a:p>
            <a:pPr algn="r"/>
            <a:r>
              <a:rPr lang="en-US" sz="2400" dirty="0">
                <a:solidFill>
                  <a:prstClr val="black"/>
                </a:solidFill>
                <a:latin typeface="Franklin Gothic Medium"/>
              </a:rPr>
              <a:t>Steven B. Reed, FACHE, </a:t>
            </a:r>
            <a:r>
              <a:rPr lang="en-US" sz="2400" dirty="0" smtClean="0">
                <a:solidFill>
                  <a:prstClr val="black"/>
                </a:solidFill>
                <a:latin typeface="Franklin Gothic Medium"/>
              </a:rPr>
              <a:t>Lecturer</a:t>
            </a:r>
            <a:endParaRPr lang="en-US" sz="2400" dirty="0">
              <a:solidFill>
                <a:prstClr val="black"/>
              </a:solidFill>
              <a:latin typeface="Franklin Gothic Medium"/>
            </a:endParaRPr>
          </a:p>
          <a:p>
            <a:pPr algn="r"/>
            <a:endParaRPr lang="en-US" sz="2400" dirty="0">
              <a:solidFill>
                <a:prstClr val="black"/>
              </a:solidFill>
              <a:latin typeface="Franklin Gothic Medium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1"/>
            <a:ext cx="9144000" cy="107575"/>
          </a:xfrm>
          <a:prstGeom prst="rect">
            <a:avLst/>
          </a:prstGeom>
          <a:solidFill>
            <a:srgbClr val="2C6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3929" y="6025189"/>
            <a:ext cx="2886636" cy="752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11153" y="6500319"/>
            <a:ext cx="2008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Franklin Gothic Medium"/>
              </a:rPr>
              <a:t>www.pbhealth.iupui.edu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747" y="5640285"/>
            <a:ext cx="4017818" cy="8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9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3000" y="532291"/>
            <a:ext cx="73889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Example of Strategic Plan Document Formatting 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20511" y="1959456"/>
            <a:ext cx="848142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following represents an example for strategic plan document </a:t>
            </a:r>
          </a:p>
          <a:p>
            <a:r>
              <a:rPr lang="en-US" sz="2400" dirty="0" smtClean="0"/>
              <a:t>formatting. There are a multitude of various formats that can be </a:t>
            </a:r>
          </a:p>
          <a:p>
            <a:r>
              <a:rPr lang="en-US" sz="2400" dirty="0" smtClean="0"/>
              <a:t>used in constructing and collating a strategic plan document.  The </a:t>
            </a:r>
          </a:p>
          <a:p>
            <a:r>
              <a:rPr lang="en-US" sz="2400" dirty="0"/>
              <a:t>g</a:t>
            </a:r>
            <a:r>
              <a:rPr lang="en-US" sz="2400" dirty="0" smtClean="0"/>
              <a:t>oal is to present the data and information in a professional, </a:t>
            </a:r>
          </a:p>
          <a:p>
            <a:r>
              <a:rPr lang="en-US" sz="2400" dirty="0"/>
              <a:t>v</a:t>
            </a:r>
            <a:r>
              <a:rPr lang="en-US" sz="2400" dirty="0" smtClean="0"/>
              <a:t>isually-attractive and easy-to-recognize manner so the reader can</a:t>
            </a:r>
          </a:p>
          <a:p>
            <a:r>
              <a:rPr lang="en-US" sz="2400" dirty="0"/>
              <a:t>e</a:t>
            </a:r>
            <a:r>
              <a:rPr lang="en-US" sz="2400" dirty="0" smtClean="0"/>
              <a:t>asily understand the organization’s story, its future vision and </a:t>
            </a:r>
          </a:p>
          <a:p>
            <a:r>
              <a:rPr lang="en-US" sz="2400" dirty="0"/>
              <a:t>p</a:t>
            </a:r>
            <a:r>
              <a:rPr lang="en-US" sz="2400" dirty="0" smtClean="0"/>
              <a:t>riorities, and the information that is being presented. </a:t>
            </a:r>
          </a:p>
          <a:p>
            <a:endParaRPr lang="en-US" sz="2400" dirty="0"/>
          </a:p>
          <a:p>
            <a:r>
              <a:rPr lang="en-US" sz="2400" dirty="0" smtClean="0"/>
              <a:t>The following is being presented strictly for educational purposes.</a:t>
            </a:r>
          </a:p>
          <a:p>
            <a:r>
              <a:rPr lang="en-US" sz="2400" dirty="0" smtClean="0"/>
              <a:t>The information presented is incomplete and is being presented </a:t>
            </a:r>
          </a:p>
          <a:p>
            <a:r>
              <a:rPr lang="en-US" sz="2400" dirty="0"/>
              <a:t>f</a:t>
            </a:r>
            <a:r>
              <a:rPr lang="en-US" sz="2400" dirty="0" smtClean="0"/>
              <a:t>or purposes of providing an example of formatting only.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893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r>
              <a:rPr lang="en-US" sz="3600" b="1" dirty="0" smtClean="0">
                <a:solidFill>
                  <a:srgbClr val="006CB7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ea typeface="+mj-ea"/>
                <a:cs typeface="+mj-cs"/>
              </a:rPr>
              <a:t>Strategic Plan Document </a:t>
            </a:r>
          </a:p>
          <a:p>
            <a:pPr algn="ctr">
              <a:spcBef>
                <a:spcPct val="0"/>
              </a:spcBef>
              <a:defRPr/>
            </a:pPr>
            <a:r>
              <a:rPr lang="en-US" sz="3600" b="1" dirty="0" smtClean="0">
                <a:solidFill>
                  <a:srgbClr val="006CB7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ea typeface="+mj-ea"/>
                <a:cs typeface="+mj-cs"/>
              </a:rPr>
              <a:t>Formatting Examples</a:t>
            </a: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31" y="1676400"/>
            <a:ext cx="5796538" cy="436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8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Highland District Hospital Strategic Plan Preliminary Working Draft 2016 to 2018.pdf - Adobe Acrobat Pro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2" t="20652" r="1745" b="9783"/>
          <a:stretch/>
        </p:blipFill>
        <p:spPr>
          <a:xfrm>
            <a:off x="1181100" y="914400"/>
            <a:ext cx="6781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36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95" y="294394"/>
            <a:ext cx="8731893" cy="534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9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3400"/>
            <a:ext cx="8468907" cy="3105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2485" y="4038600"/>
            <a:ext cx="6798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are more objectives than these. This is an example of formatting.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83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507012" cy="2743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3810000"/>
            <a:ext cx="5320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More can be written. This is an example of formatting.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0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3" y="457200"/>
            <a:ext cx="8287907" cy="34866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05000" y="43434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More can be written. This is an example of formatting.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29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82" y="457200"/>
            <a:ext cx="8383170" cy="246731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6400" y="3505200"/>
            <a:ext cx="525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More can be written. This is an example of formatting.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58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04" y="381000"/>
            <a:ext cx="8354591" cy="302937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66899" y="3962400"/>
            <a:ext cx="54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More can be written. This is an example of formatting.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73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2" y="381000"/>
            <a:ext cx="8573696" cy="55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75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09" y="263349"/>
            <a:ext cx="8459381" cy="57062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85800" y="5980909"/>
            <a:ext cx="525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More </a:t>
            </a:r>
            <a:r>
              <a:rPr lang="en-US" dirty="0" smtClean="0"/>
              <a:t>initiatives should be included. </a:t>
            </a:r>
            <a:r>
              <a:rPr lang="en-US" dirty="0"/>
              <a:t>This is an example of formatting.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7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04" y="671127"/>
            <a:ext cx="8535591" cy="55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6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30" y="166232"/>
            <a:ext cx="8516539" cy="65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0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41" y="132890"/>
            <a:ext cx="8545118" cy="659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0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8" y="685417"/>
            <a:ext cx="8554644" cy="5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7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67" y="113837"/>
            <a:ext cx="8526065" cy="663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6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36" y="80495"/>
            <a:ext cx="8440328" cy="669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6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62" y="132890"/>
            <a:ext cx="8421275" cy="659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27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20" y="456785"/>
            <a:ext cx="8487960" cy="59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9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04" y="494890"/>
            <a:ext cx="8535591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5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73" y="537759"/>
            <a:ext cx="8268854" cy="578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74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36" y="733049"/>
            <a:ext cx="8440328" cy="539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9" y="709233"/>
            <a:ext cx="8611802" cy="54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3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3" y="571101"/>
            <a:ext cx="8449854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5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76" y="274638"/>
            <a:ext cx="8268854" cy="563006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6284" y="598871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More can be written. This is an example of formatting.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67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04" y="694943"/>
            <a:ext cx="8354591" cy="54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4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67" y="471074"/>
            <a:ext cx="8345065" cy="59158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19400" y="5562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More can be written. This is an example of formatting.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3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88" y="742575"/>
            <a:ext cx="8583223" cy="53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0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83" y="699706"/>
            <a:ext cx="8478433" cy="545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6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99" y="532996"/>
            <a:ext cx="8430802" cy="57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7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57" y="656838"/>
            <a:ext cx="8497486" cy="554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5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88" y="537759"/>
            <a:ext cx="8402223" cy="578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52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15" y="0"/>
            <a:ext cx="84347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9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10" y="580627"/>
            <a:ext cx="8097380" cy="56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8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algn="ctr"/>
            <a:r>
              <a:rPr lang="en-US" sz="3600" dirty="0" smtClean="0"/>
              <a:t>SWOT ANALYSIS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76261" y="1002268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Franklin Gothic Book" pitchFamily="34" charset="0"/>
              </a:rPr>
              <a:t>INTERNAL</a:t>
            </a:r>
            <a:endParaRPr lang="en-US" dirty="0">
              <a:latin typeface="Franklin Gothic Boo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4674" y="5574268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Franklin Gothic Book" pitchFamily="34" charset="0"/>
              </a:rPr>
              <a:t>EXTERNAL</a:t>
            </a:r>
            <a:endParaRPr lang="en-US" dirty="0">
              <a:latin typeface="Franklin Gothic Book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050301" y="1143000"/>
            <a:ext cx="1576051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209800" y="1143000"/>
            <a:ext cx="1600200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050301" y="5715000"/>
            <a:ext cx="1731499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133600" y="5715000"/>
            <a:ext cx="1676400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5400000">
            <a:off x="1566572" y="3242972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Franklin Gothic Book" pitchFamily="34" charset="0"/>
              </a:rPr>
              <a:t>POSITIVE</a:t>
            </a:r>
            <a:endParaRPr lang="en-US" dirty="0">
              <a:latin typeface="Franklin Gothic Book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5400000">
            <a:off x="6243269" y="3283136"/>
            <a:ext cx="1141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Franklin Gothic Book" pitchFamily="34" charset="0"/>
              </a:rPr>
              <a:t>NEGATIVE</a:t>
            </a:r>
            <a:endParaRPr lang="en-US" dirty="0">
              <a:latin typeface="Franklin Gothic Book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781800" y="4114800"/>
            <a:ext cx="0" cy="121920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6781800" y="1447801"/>
            <a:ext cx="0" cy="1295399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2133600" y="4114800"/>
            <a:ext cx="0" cy="114300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2133600" y="1447800"/>
            <a:ext cx="0" cy="129540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Content Placeholder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147" y="1371600"/>
            <a:ext cx="2133599" cy="2057400"/>
          </a:xfrm>
        </p:spPr>
      </p:pic>
      <p:pic>
        <p:nvPicPr>
          <p:cNvPr id="17" name="Picture 16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371600"/>
            <a:ext cx="2133600" cy="2057400"/>
          </a:xfrm>
          <a:prstGeom prst="rect">
            <a:avLst/>
          </a:prstGeom>
        </p:spPr>
      </p:pic>
      <p:pic>
        <p:nvPicPr>
          <p:cNvPr id="19" name="Picture 18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6" y="3505200"/>
            <a:ext cx="2130552" cy="2057400"/>
          </a:xfrm>
          <a:prstGeom prst="rect">
            <a:avLst/>
          </a:prstGeom>
        </p:spPr>
      </p:pic>
      <p:pic>
        <p:nvPicPr>
          <p:cNvPr id="20" name="Picture 19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505200"/>
            <a:ext cx="2130552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1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25" y="718759"/>
            <a:ext cx="8592749" cy="542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2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83" y="274638"/>
            <a:ext cx="8659433" cy="574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3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83" y="752101"/>
            <a:ext cx="8478433" cy="535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27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3" y="604443"/>
            <a:ext cx="8449854" cy="56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5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15" y="437732"/>
            <a:ext cx="8564170" cy="598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5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83" y="728285"/>
            <a:ext cx="8297433" cy="540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99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41" y="233646"/>
            <a:ext cx="8545118" cy="574437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28800" y="597802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More can be written. This is an example of formatting.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62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89" y="249238"/>
            <a:ext cx="8459381" cy="57157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6400" y="60101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More can be written. This is an example of formatting.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77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67" y="756864"/>
            <a:ext cx="8526065" cy="53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73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993AE553-FF32-4D8E-99CD-AF6DB4495674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en-US" sz="3600" b="1" dirty="0">
              <a:solidFill>
                <a:srgbClr val="006CB7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46" y="532996"/>
            <a:ext cx="8468907" cy="57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SPH Standard fonts">
      <a:majorFont>
        <a:latin typeface="Franklin Gothic Medium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306</Words>
  <Application>Microsoft Office PowerPoint</Application>
  <PresentationFormat>On-screen Show (4:3)</PresentationFormat>
  <Paragraphs>78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Franklin Gothic Book</vt:lpstr>
      <vt:lpstr>Franklin Gothic Medium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SWOT ANALYSIS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Reed, Steven Blake</cp:lastModifiedBy>
  <cp:revision>14</cp:revision>
  <cp:lastPrinted>2017-01-20T18:08:42Z</cp:lastPrinted>
  <dcterms:created xsi:type="dcterms:W3CDTF">2013-11-13T17:52:30Z</dcterms:created>
  <dcterms:modified xsi:type="dcterms:W3CDTF">2017-01-20T18:11:34Z</dcterms:modified>
</cp:coreProperties>
</file>